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63" r:id="rId3"/>
    <p:sldId id="259" r:id="rId4"/>
    <p:sldId id="261" r:id="rId5"/>
    <p:sldId id="256" r:id="rId6"/>
    <p:sldId id="262" r:id="rId7"/>
    <p:sldId id="265" r:id="rId8"/>
    <p:sldId id="264" r:id="rId9"/>
    <p:sldId id="258" r:id="rId10"/>
    <p:sldId id="266" r:id="rId11"/>
    <p:sldId id="267" r:id="rId12"/>
    <p:sldId id="269" r:id="rId13"/>
    <p:sldId id="270" r:id="rId14"/>
    <p:sldId id="268" r:id="rId15"/>
    <p:sldId id="271" r:id="rId16"/>
    <p:sldId id="272" r:id="rId17"/>
    <p:sldId id="274" r:id="rId18"/>
    <p:sldId id="273" r:id="rId19"/>
    <p:sldId id="275" r:id="rId20"/>
    <p:sldId id="277" r:id="rId21"/>
    <p:sldId id="282" r:id="rId22"/>
    <p:sldId id="278" r:id="rId23"/>
    <p:sldId id="279" r:id="rId24"/>
    <p:sldId id="280" r:id="rId25"/>
    <p:sldId id="281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BDB"/>
    <a:srgbClr val="000000"/>
    <a:srgbClr val="191919"/>
    <a:srgbClr val="B1EBCF"/>
    <a:srgbClr val="79DACD"/>
    <a:srgbClr val="FECA38"/>
    <a:srgbClr val="FED425"/>
    <a:srgbClr val="FFFF0A"/>
    <a:srgbClr val="80F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16" autoAdjust="0"/>
  </p:normalViewPr>
  <p:slideViewPr>
    <p:cSldViewPr snapToGrid="0" snapToObjects="1">
      <p:cViewPr varScale="1">
        <p:scale>
          <a:sx n="170" d="100"/>
          <a:sy n="170" d="100"/>
        </p:scale>
        <p:origin x="-26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8F723-68B2-4ADC-AD09-D74CB7004140}" type="datetimeFigureOut">
              <a:rPr lang="en-CA" smtClean="0"/>
              <a:t>19-08-12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1A44A-6270-4AFD-ADAA-0108C56180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072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7B52-AFFA-4A45-B0BB-142085986A35}" type="datetimeFigureOut">
              <a:rPr lang="en-US" smtClean="0"/>
              <a:t>19-08-12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D9C4-09D4-7243-A268-CB1184171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5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7B52-AFFA-4A45-B0BB-142085986A35}" type="datetimeFigureOut">
              <a:rPr lang="en-US" smtClean="0"/>
              <a:t>19-08-12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D9C4-09D4-7243-A268-CB1184171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7B52-AFFA-4A45-B0BB-142085986A35}" type="datetimeFigureOut">
              <a:rPr lang="en-US" smtClean="0"/>
              <a:t>19-08-12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D9C4-09D4-7243-A268-CB1184171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0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7B52-AFFA-4A45-B0BB-142085986A35}" type="datetimeFigureOut">
              <a:rPr lang="en-US" smtClean="0"/>
              <a:t>19-08-12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D9C4-09D4-7243-A268-CB1184171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1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7B52-AFFA-4A45-B0BB-142085986A35}" type="datetimeFigureOut">
              <a:rPr lang="en-US" smtClean="0"/>
              <a:t>19-08-12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D9C4-09D4-7243-A268-CB1184171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8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7B52-AFFA-4A45-B0BB-142085986A35}" type="datetimeFigureOut">
              <a:rPr lang="en-US" smtClean="0"/>
              <a:t>19-08-12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D9C4-09D4-7243-A268-CB1184171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5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7B52-AFFA-4A45-B0BB-142085986A35}" type="datetimeFigureOut">
              <a:rPr lang="en-US" smtClean="0"/>
              <a:t>19-08-12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D9C4-09D4-7243-A268-CB1184171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7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7B52-AFFA-4A45-B0BB-142085986A35}" type="datetimeFigureOut">
              <a:rPr lang="en-US" smtClean="0"/>
              <a:t>19-08-12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D9C4-09D4-7243-A268-CB1184171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5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7B52-AFFA-4A45-B0BB-142085986A35}" type="datetimeFigureOut">
              <a:rPr lang="en-US" smtClean="0"/>
              <a:t>19-08-12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D9C4-09D4-7243-A268-CB1184171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7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7B52-AFFA-4A45-B0BB-142085986A35}" type="datetimeFigureOut">
              <a:rPr lang="en-US" smtClean="0"/>
              <a:t>19-08-12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D9C4-09D4-7243-A268-CB1184171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2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7B52-AFFA-4A45-B0BB-142085986A35}" type="datetimeFigureOut">
              <a:rPr lang="en-US" smtClean="0"/>
              <a:t>19-08-12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D9C4-09D4-7243-A268-CB1184171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B7B52-AFFA-4A45-B0BB-142085986A35}" type="datetimeFigureOut">
              <a:rPr lang="en-US" smtClean="0"/>
              <a:t>19-08-12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ED9C4-09D4-7243-A268-CB1184171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4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3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Relationship Id="rId3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Relationship Id="rId3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63387" y="149610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191919"/>
                </a:solidFill>
                <a:latin typeface="Cambria"/>
                <a:cs typeface="Cambria"/>
              </a:rPr>
              <a:t>A Retrospective Exhibit </a:t>
            </a:r>
            <a:br>
              <a:rPr lang="en-US" dirty="0">
                <a:solidFill>
                  <a:srgbClr val="191919"/>
                </a:solidFill>
                <a:latin typeface="Cambria"/>
                <a:cs typeface="Cambria"/>
              </a:rPr>
            </a:br>
            <a:r>
              <a:rPr lang="en-US" dirty="0">
                <a:solidFill>
                  <a:srgbClr val="191919"/>
                </a:solidFill>
                <a:latin typeface="Cambria"/>
                <a:cs typeface="Cambria"/>
              </a:rPr>
              <a:t>of Floral Design Since 1900 </a:t>
            </a:r>
            <a:endParaRPr lang="en-US" b="1" dirty="0">
              <a:solidFill>
                <a:srgbClr val="191919"/>
              </a:solidFill>
              <a:latin typeface="Cambria"/>
              <a:cs typeface="Cambria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3542" y="3527542"/>
            <a:ext cx="6400800" cy="17526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Presented by Victoria Floral Artists Guild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</a:rPr>
              <a:t>Garth Homer Centre, 813 Darwin Avenue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rgbClr val="FECA38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7 pm, Tuesday, October 8, 2019</a:t>
            </a:r>
          </a:p>
          <a:p>
            <a:pPr algn="l">
              <a:spcBef>
                <a:spcPts val="0"/>
              </a:spcBef>
            </a:pPr>
            <a:endParaRPr lang="en-US" sz="2400" b="1" dirty="0">
              <a:solidFill>
                <a:srgbClr val="FECA38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80143"/>
            <a:ext cx="1402976" cy="139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64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Art Deco</a:t>
            </a:r>
          </a:p>
        </p:txBody>
      </p:sp>
      <p:pic>
        <p:nvPicPr>
          <p:cNvPr id="3" name="Picture 2" descr="Art De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25" y="1491909"/>
            <a:ext cx="3146961" cy="4912756"/>
          </a:xfrm>
          <a:prstGeom prst="rect">
            <a:avLst/>
          </a:prstGeom>
          <a:solidFill>
            <a:srgbClr val="000000"/>
          </a:solidFill>
          <a:ln w="57150" cmpd="sng">
            <a:solidFill>
              <a:srgbClr val="000000"/>
            </a:solidFill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71" y="5433434"/>
            <a:ext cx="1289118" cy="117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36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(1940’s </a:t>
            </a:r>
            <a:r>
              <a:rPr lang="en-CA" dirty="0"/>
              <a:t>&amp;</a:t>
            </a:r>
            <a:r>
              <a:rPr lang="en-US" dirty="0"/>
              <a:t> 1950’s)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Sparse, sophisticated designs</a:t>
            </a:r>
          </a:p>
          <a:p>
            <a:r>
              <a:rPr lang="en-US" sz="2800" dirty="0"/>
              <a:t>Modern, natural appearance</a:t>
            </a:r>
          </a:p>
          <a:p>
            <a:r>
              <a:rPr lang="en-US" sz="2800" dirty="0"/>
              <a:t>Expressive with a feeling and </a:t>
            </a:r>
            <a:br>
              <a:rPr lang="en-US" sz="2800" dirty="0"/>
            </a:br>
            <a:r>
              <a:rPr lang="en-US" sz="2800" dirty="0"/>
              <a:t>movement</a:t>
            </a:r>
          </a:p>
          <a:p>
            <a:r>
              <a:rPr lang="en-US" sz="2800" dirty="0"/>
              <a:t>Imaginative use of small </a:t>
            </a:r>
            <a:br>
              <a:rPr lang="en-US" sz="2800" dirty="0"/>
            </a:br>
            <a:r>
              <a:rPr lang="en-US" sz="2800" dirty="0"/>
              <a:t>amounts of material</a:t>
            </a:r>
          </a:p>
          <a:p>
            <a:r>
              <a:rPr lang="en-US" sz="2800" dirty="0"/>
              <a:t>Use of driftwood and figurines</a:t>
            </a:r>
          </a:p>
          <a:p>
            <a:endParaRPr lang="en-US" dirty="0"/>
          </a:p>
        </p:txBody>
      </p:sp>
      <p:pic>
        <p:nvPicPr>
          <p:cNvPr id="4" name="Picture 3" descr="Floral Design History 03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39" y="2134578"/>
            <a:ext cx="2321764" cy="2761945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71" y="5403551"/>
            <a:ext cx="1289118" cy="117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09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</a:t>
            </a:r>
          </a:p>
        </p:txBody>
      </p:sp>
      <p:pic>
        <p:nvPicPr>
          <p:cNvPr id="7" name="Picture 6" descr="Modern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71" y="1277687"/>
            <a:ext cx="7404100" cy="537210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831702" y="1277687"/>
            <a:ext cx="1531969" cy="65796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52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</a:t>
            </a:r>
          </a:p>
        </p:txBody>
      </p:sp>
      <p:pic>
        <p:nvPicPr>
          <p:cNvPr id="5" name="Picture 4" descr="Modern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466" y="1417638"/>
            <a:ext cx="2684884" cy="4700469"/>
          </a:xfrm>
          <a:prstGeom prst="rect">
            <a:avLst/>
          </a:prstGeom>
          <a:ln w="57150" cmpd="sng">
            <a:solidFill>
              <a:srgbClr val="000000"/>
            </a:solidFill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88611"/>
            <a:ext cx="1289118" cy="117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51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 w="57150" cmpd="sng">
            <a:noFill/>
          </a:ln>
        </p:spPr>
        <p:txBody>
          <a:bodyPr/>
          <a:lstStyle/>
          <a:p>
            <a:r>
              <a:rPr lang="en-US" dirty="0"/>
              <a:t>Modern</a:t>
            </a:r>
          </a:p>
        </p:txBody>
      </p:sp>
      <p:pic>
        <p:nvPicPr>
          <p:cNvPr id="5" name="Picture 4" descr="Moder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353" y="1417638"/>
            <a:ext cx="3752359" cy="5036898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71" y="5388610"/>
            <a:ext cx="1289118" cy="117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17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Geometric Design -- Traditional</a:t>
            </a:r>
            <a:br>
              <a:rPr lang="en-US" dirty="0"/>
            </a:br>
            <a:r>
              <a:rPr lang="en-US" sz="3600" dirty="0"/>
              <a:t>1960’s &amp; 1970’s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37381"/>
            <a:ext cx="8390467" cy="4525963"/>
          </a:xfrm>
        </p:spPr>
        <p:txBody>
          <a:bodyPr>
            <a:normAutofit/>
          </a:bodyPr>
          <a:lstStyle/>
          <a:p>
            <a:r>
              <a:rPr lang="en-US" sz="2800" dirty="0"/>
              <a:t>Designs based on geometric forms</a:t>
            </a:r>
          </a:p>
          <a:p>
            <a:r>
              <a:rPr lang="en-US" sz="2800" dirty="0"/>
              <a:t>Tight bouquets symmetrical and asymmetrical</a:t>
            </a:r>
          </a:p>
          <a:p>
            <a:r>
              <a:rPr lang="en-US" sz="2800" dirty="0"/>
              <a:t>One </a:t>
            </a:r>
            <a:r>
              <a:rPr lang="en-US" sz="2800" dirty="0" err="1"/>
              <a:t>centre</a:t>
            </a:r>
            <a:r>
              <a:rPr lang="en-US" sz="2800" dirty="0"/>
              <a:t> of interest where all lines converge</a:t>
            </a:r>
          </a:p>
          <a:p>
            <a:r>
              <a:rPr lang="en-US" sz="2800" dirty="0"/>
              <a:t>No crossed lines are evident</a:t>
            </a:r>
          </a:p>
          <a:p>
            <a:r>
              <a:rPr lang="en-US" sz="2800" dirty="0"/>
              <a:t>Graceful rhythm created by gradation of line, texture, </a:t>
            </a:r>
            <a:r>
              <a:rPr lang="en-US" sz="2800" dirty="0" err="1"/>
              <a:t>colour</a:t>
            </a:r>
            <a:r>
              <a:rPr lang="en-US" sz="2800" dirty="0"/>
              <a:t> and flower form</a:t>
            </a:r>
          </a:p>
          <a:p>
            <a:r>
              <a:rPr lang="en-US" sz="2800" dirty="0"/>
              <a:t>Designs are finished on back</a:t>
            </a:r>
          </a:p>
        </p:txBody>
      </p:sp>
    </p:spTree>
    <p:extLst>
      <p:ext uri="{BB962C8B-B14F-4D97-AF65-F5344CB8AC3E}">
        <p14:creationId xmlns:p14="http://schemas.microsoft.com/office/powerpoint/2010/main" val="1168366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 cmpd="sng">
            <a:noFill/>
          </a:ln>
        </p:spPr>
        <p:txBody>
          <a:bodyPr/>
          <a:lstStyle/>
          <a:p>
            <a:r>
              <a:rPr lang="en-US" dirty="0"/>
              <a:t>Geometric Forms</a:t>
            </a:r>
          </a:p>
        </p:txBody>
      </p:sp>
      <p:pic>
        <p:nvPicPr>
          <p:cNvPr id="4" name="Content Placeholder 3" descr="Screen Shot 2019-07-29 at 3.10.2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3" b="4773"/>
          <a:stretch>
            <a:fillRect/>
          </a:stretch>
        </p:blipFill>
        <p:spPr>
          <a:xfrm>
            <a:off x="167101" y="1499560"/>
            <a:ext cx="8764276" cy="4820014"/>
          </a:xfrm>
          <a:ln w="57150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689341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Design - Traditional</a:t>
            </a:r>
          </a:p>
        </p:txBody>
      </p:sp>
      <p:pic>
        <p:nvPicPr>
          <p:cNvPr id="3" name="Picture 2" descr="traditional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67" y="1417638"/>
            <a:ext cx="5926667" cy="4445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71" y="5284022"/>
            <a:ext cx="1289118" cy="117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30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Design - Traditional</a:t>
            </a:r>
          </a:p>
        </p:txBody>
      </p:sp>
      <p:pic>
        <p:nvPicPr>
          <p:cNvPr id="4" name="Content Placeholder 3" descr=" :Users:lpetch:Desktop:Classic Design:Asymmetrical Design:IMG_0376.jpg">
            <a:extLst>
              <a:ext uri="{FF2B5EF4-FFF2-40B4-BE49-F238E27FC236}">
                <a16:creationId xmlns="" xmlns:a16="http://schemas.microsoft.com/office/drawing/2014/main" id="{B692FBCA-4AFD-4665-A08A-D8C71D7EA3C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32" y="1600200"/>
            <a:ext cx="4030935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71" y="5284022"/>
            <a:ext cx="1289118" cy="117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1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Geometric Design </a:t>
            </a:r>
            <a:r>
              <a:rPr lang="mr-IN" dirty="0"/>
              <a:t>–</a:t>
            </a:r>
            <a:r>
              <a:rPr lang="en-US" dirty="0"/>
              <a:t> Modern</a:t>
            </a:r>
            <a:br>
              <a:rPr lang="en-US" dirty="0"/>
            </a:br>
            <a:r>
              <a:rPr lang="en-US" dirty="0"/>
              <a:t>1980’s - 2000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42"/>
            <a:ext cx="8229600" cy="4281321"/>
          </a:xfrm>
        </p:spPr>
        <p:txBody>
          <a:bodyPr>
            <a:normAutofit/>
          </a:bodyPr>
          <a:lstStyle/>
          <a:p>
            <a:r>
              <a:rPr lang="en-US" dirty="0"/>
              <a:t>Streamlined design with few flowers</a:t>
            </a:r>
          </a:p>
          <a:p>
            <a:r>
              <a:rPr lang="en-US" dirty="0"/>
              <a:t>Adherence to geometric forms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84022"/>
            <a:ext cx="1289118" cy="117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93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5116" y="354849"/>
            <a:ext cx="8229600" cy="1143000"/>
          </a:xfrm>
        </p:spPr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75A0DDA-4E70-4145-B2A9-2622E6F2197D}"/>
              </a:ext>
            </a:extLst>
          </p:cNvPr>
          <p:cNvSpPr txBox="1"/>
          <p:nvPr/>
        </p:nvSpPr>
        <p:spPr>
          <a:xfrm>
            <a:off x="874295" y="2151727"/>
            <a:ext cx="73954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i="1" dirty="0">
                <a:latin typeface="+mj-lt"/>
                <a:cs typeface="Arial" panose="020B0604020202020204" pitchFamily="34" charset="0"/>
              </a:rPr>
              <a:t>To offer members a selection of broad categories of design styles to challenge their creativity and showcase their skills.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71" y="5373652"/>
            <a:ext cx="1289118" cy="117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5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Design - Modern</a:t>
            </a:r>
          </a:p>
        </p:txBody>
      </p:sp>
      <p:pic>
        <p:nvPicPr>
          <p:cNvPr id="8" name="Content Placeholder 7" descr="A vase of flowers on a plant&#10;&#10;Description automatically generated">
            <a:extLst>
              <a:ext uri="{FF2B5EF4-FFF2-40B4-BE49-F238E27FC236}">
                <a16:creationId xmlns="" xmlns:a16="http://schemas.microsoft.com/office/drawing/2014/main" id="{24D3FC01-C18D-4C55-8472-1B06F7175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4720" y="1600200"/>
            <a:ext cx="2774559" cy="4525963"/>
          </a:xfr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84022"/>
            <a:ext cx="1289118" cy="117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81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Geometric Design - Modern</a:t>
            </a:r>
          </a:p>
        </p:txBody>
      </p:sp>
      <p:pic>
        <p:nvPicPr>
          <p:cNvPr id="11" name="Picture 10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B1AE9002-3D5C-44B5-ACFF-007430AFD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671" y="1193266"/>
            <a:ext cx="8045116" cy="566473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84022"/>
            <a:ext cx="1289118" cy="117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34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Contemporary </a:t>
            </a:r>
            <a:r>
              <a:rPr lang="mr-IN" dirty="0"/>
              <a:t>–</a:t>
            </a:r>
            <a:r>
              <a:rPr lang="en-US" dirty="0"/>
              <a:t> 2000 to Present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May have more than one focal point and one point of emergence</a:t>
            </a:r>
          </a:p>
          <a:p>
            <a:r>
              <a:rPr lang="en-US" sz="2400" dirty="0"/>
              <a:t>Little transitional material</a:t>
            </a:r>
          </a:p>
          <a:p>
            <a:r>
              <a:rPr lang="en-US" sz="2400" dirty="0"/>
              <a:t>Containers integral part of the design</a:t>
            </a:r>
          </a:p>
          <a:p>
            <a:r>
              <a:rPr lang="en-US" sz="2400" dirty="0"/>
              <a:t>Mechanics often intentionally part of design</a:t>
            </a:r>
          </a:p>
          <a:p>
            <a:r>
              <a:rPr lang="en-US" sz="2400" dirty="0"/>
              <a:t>Structures a marked feature of contemporary</a:t>
            </a:r>
          </a:p>
          <a:p>
            <a:r>
              <a:rPr lang="en-US" sz="2400" dirty="0"/>
              <a:t>Plant material used in blocks and groups of one </a:t>
            </a:r>
            <a:r>
              <a:rPr lang="en-US" sz="2400" dirty="0" err="1"/>
              <a:t>colour</a:t>
            </a:r>
            <a:r>
              <a:rPr lang="en-US" sz="2400" dirty="0"/>
              <a:t> or shape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84022"/>
            <a:ext cx="1289118" cy="117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76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 w="57150" cmpd="sng">
            <a:noFill/>
          </a:ln>
        </p:spPr>
        <p:txBody>
          <a:bodyPr/>
          <a:lstStyle/>
          <a:p>
            <a:r>
              <a:rPr lang="en-US" dirty="0"/>
              <a:t>Contemporary</a:t>
            </a:r>
          </a:p>
        </p:txBody>
      </p:sp>
      <p:pic>
        <p:nvPicPr>
          <p:cNvPr id="5" name="Picture 4" descr="Screen Shot 2019-07-29 at 3.29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56" y="1417638"/>
            <a:ext cx="5555489" cy="4873095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7200" y="6324589"/>
            <a:ext cx="1563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Hitomi</a:t>
            </a:r>
            <a:r>
              <a:rPr lang="en-US" b="1" dirty="0"/>
              <a:t> Gilliam</a:t>
            </a:r>
          </a:p>
        </p:txBody>
      </p:sp>
    </p:spTree>
    <p:extLst>
      <p:ext uri="{BB962C8B-B14F-4D97-AF65-F5344CB8AC3E}">
        <p14:creationId xmlns:p14="http://schemas.microsoft.com/office/powerpoint/2010/main" val="672568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01084" cy="1003522"/>
          </a:xfrm>
        </p:spPr>
        <p:txBody>
          <a:bodyPr/>
          <a:lstStyle/>
          <a:p>
            <a:r>
              <a:rPr lang="en-US" dirty="0"/>
              <a:t>Contemporary</a:t>
            </a:r>
          </a:p>
        </p:txBody>
      </p:sp>
      <p:pic>
        <p:nvPicPr>
          <p:cNvPr id="5" name="Picture 4" descr="Contempora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1515532"/>
            <a:ext cx="4969934" cy="4869531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51933" y="635846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Paul </a:t>
            </a:r>
            <a:r>
              <a:rPr lang="en-US" b="1" dirty="0" err="1"/>
              <a:t>Jaras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6000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Contemporary</a:t>
            </a:r>
          </a:p>
        </p:txBody>
      </p:sp>
      <p:pic>
        <p:nvPicPr>
          <p:cNvPr id="4" name="Picture 3" descr="Screen Shot 2019-07-29 at 3.29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949" y="1353749"/>
            <a:ext cx="4828984" cy="5054951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9600" y="6366926"/>
            <a:ext cx="1563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Hitomi</a:t>
            </a:r>
            <a:r>
              <a:rPr lang="en-US" b="1" dirty="0"/>
              <a:t> Gilliam</a:t>
            </a:r>
          </a:p>
        </p:txBody>
      </p:sp>
    </p:spTree>
    <p:extLst>
      <p:ext uri="{BB962C8B-B14F-4D97-AF65-F5344CB8AC3E}">
        <p14:creationId xmlns:p14="http://schemas.microsoft.com/office/powerpoint/2010/main" val="1147553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One </a:t>
            </a:r>
            <a:r>
              <a:rPr lang="mr-IN" dirty="0"/>
              <a:t>–</a:t>
            </a:r>
            <a:r>
              <a:rPr lang="en-US" dirty="0"/>
              <a:t> Pre WWII (Art Nouveau &amp; Art Deco)</a:t>
            </a:r>
          </a:p>
          <a:p>
            <a:r>
              <a:rPr lang="en-US" dirty="0"/>
              <a:t>Class Two </a:t>
            </a:r>
            <a:r>
              <a:rPr lang="mr-IN" dirty="0"/>
              <a:t>–</a:t>
            </a:r>
            <a:r>
              <a:rPr lang="en-US" dirty="0"/>
              <a:t> Modern </a:t>
            </a:r>
          </a:p>
          <a:p>
            <a:r>
              <a:rPr lang="en-US" dirty="0"/>
              <a:t>Class Three </a:t>
            </a:r>
            <a:r>
              <a:rPr lang="mr-IN" dirty="0"/>
              <a:t>–</a:t>
            </a:r>
            <a:r>
              <a:rPr lang="en-US" dirty="0"/>
              <a:t> Geometric Traditional </a:t>
            </a:r>
          </a:p>
          <a:p>
            <a:r>
              <a:rPr lang="en-US" dirty="0"/>
              <a:t>Class Four </a:t>
            </a:r>
            <a:r>
              <a:rPr lang="mr-IN" dirty="0"/>
              <a:t>–</a:t>
            </a:r>
            <a:r>
              <a:rPr lang="en-US" dirty="0"/>
              <a:t> Geometric Modern</a:t>
            </a:r>
          </a:p>
          <a:p>
            <a:r>
              <a:rPr lang="en-US" dirty="0"/>
              <a:t>Class Five - Contemporary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71" y="5284022"/>
            <a:ext cx="1289118" cy="117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8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Exhibitor Display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Width </a:t>
            </a:r>
            <a:r>
              <a:rPr lang="mr-IN" dirty="0"/>
              <a:t>–</a:t>
            </a:r>
            <a:r>
              <a:rPr lang="en-US" dirty="0"/>
              <a:t> 30”</a:t>
            </a:r>
          </a:p>
          <a:p>
            <a:r>
              <a:rPr lang="en-US" dirty="0"/>
              <a:t>Height </a:t>
            </a:r>
            <a:r>
              <a:rPr lang="mr-IN" dirty="0"/>
              <a:t>–</a:t>
            </a:r>
            <a:r>
              <a:rPr lang="en-US" dirty="0"/>
              <a:t> No taller than backdrop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84022"/>
            <a:ext cx="1289118" cy="117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3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Floral Design Time Line</a:t>
            </a:r>
            <a:endParaRPr lang="en-US" sz="4800" b="1" dirty="0">
              <a:latin typeface="Times New Roman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/>
              <a:t>1890 </a:t>
            </a:r>
            <a:r>
              <a:rPr lang="mr-IN" sz="2400" dirty="0"/>
              <a:t>–</a:t>
            </a:r>
            <a:r>
              <a:rPr lang="en-US" sz="2400" dirty="0"/>
              <a:t> 1910		Art Nouveau</a:t>
            </a:r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r>
              <a:rPr lang="en-US" sz="2400" dirty="0"/>
              <a:t>1920’s &amp; 1930’s</a:t>
            </a:r>
            <a:r>
              <a:rPr lang="en-US" sz="2200" dirty="0"/>
              <a:t>	</a:t>
            </a:r>
            <a:r>
              <a:rPr lang="en-US" sz="2400" dirty="0"/>
              <a:t>Art Deco</a:t>
            </a:r>
          </a:p>
          <a:p>
            <a:endParaRPr lang="en-US" sz="2400" dirty="0"/>
          </a:p>
          <a:p>
            <a:r>
              <a:rPr lang="en-US" sz="2400" dirty="0"/>
              <a:t> 1940’s &amp; 1950’s	Modern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 1960’s &amp; 1980’s	Geometric Mass </a:t>
            </a:r>
            <a:r>
              <a:rPr lang="mr-IN" sz="2400" dirty="0"/>
              <a:t>–</a:t>
            </a:r>
            <a:r>
              <a:rPr lang="en-US" sz="2400" dirty="0"/>
              <a:t> Traditional</a:t>
            </a:r>
            <a:br>
              <a:rPr lang="en-US" sz="2400" dirty="0"/>
            </a:br>
            <a:r>
              <a:rPr lang="en-US" sz="2400" dirty="0"/>
              <a:t> </a:t>
            </a:r>
          </a:p>
          <a:p>
            <a:r>
              <a:rPr lang="en-US" sz="2400" dirty="0"/>
              <a:t> 1980’s &amp; 1990s	Geometric Mass </a:t>
            </a:r>
            <a:r>
              <a:rPr lang="mr-IN" sz="2400" dirty="0"/>
              <a:t>–</a:t>
            </a:r>
            <a:r>
              <a:rPr lang="en-US" sz="2400" dirty="0"/>
              <a:t> Modern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 2000 </a:t>
            </a:r>
            <a:r>
              <a:rPr lang="mr-IN" sz="2400" dirty="0"/>
              <a:t>–</a:t>
            </a:r>
            <a:r>
              <a:rPr lang="en-US" sz="2400" dirty="0"/>
              <a:t> 2019		Contemporary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96722" y="1600200"/>
            <a:ext cx="0" cy="4396982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>
            <a:off x="5064487" y="1600200"/>
            <a:ext cx="351913" cy="1016379"/>
          </a:xfrm>
          <a:prstGeom prst="rightBrac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02600" y="1874438"/>
            <a:ext cx="2320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 World War II</a:t>
            </a:r>
          </a:p>
        </p:txBody>
      </p:sp>
    </p:spTree>
    <p:extLst>
      <p:ext uri="{BB962C8B-B14F-4D97-AF65-F5344CB8AC3E}">
        <p14:creationId xmlns:p14="http://schemas.microsoft.com/office/powerpoint/2010/main" val="3411824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42" y="274638"/>
            <a:ext cx="8229600" cy="1143000"/>
          </a:xfrm>
        </p:spPr>
        <p:txBody>
          <a:bodyPr/>
          <a:lstStyle/>
          <a:p>
            <a:r>
              <a:rPr lang="en-US" dirty="0"/>
              <a:t>A Note About Design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71" y="1704794"/>
            <a:ext cx="8229600" cy="4525963"/>
          </a:xfrm>
        </p:spPr>
        <p:txBody>
          <a:bodyPr/>
          <a:lstStyle/>
          <a:p>
            <a:r>
              <a:rPr lang="en-US" dirty="0"/>
              <a:t>Geometric designs span the 20</a:t>
            </a:r>
            <a:r>
              <a:rPr lang="en-US" baseline="30000" dirty="0"/>
              <a:t>th</a:t>
            </a:r>
            <a:r>
              <a:rPr lang="en-US" dirty="0"/>
              <a:t> century to the present in both the traditional and modern styles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Ikebana and its use of asymmetry as a design principle permeates designs throughout the 20</a:t>
            </a:r>
            <a:r>
              <a:rPr lang="en-US" baseline="30000" dirty="0"/>
              <a:t>th</a:t>
            </a:r>
            <a:r>
              <a:rPr lang="en-US" dirty="0"/>
              <a:t> century to the present.</a:t>
            </a:r>
          </a:p>
        </p:txBody>
      </p:sp>
    </p:spTree>
    <p:extLst>
      <p:ext uri="{BB962C8B-B14F-4D97-AF65-F5344CB8AC3E}">
        <p14:creationId xmlns:p14="http://schemas.microsoft.com/office/powerpoint/2010/main" val="28622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Nouveau (1890 </a:t>
            </a:r>
            <a:r>
              <a:rPr lang="mr-IN" dirty="0"/>
              <a:t>–</a:t>
            </a:r>
            <a:r>
              <a:rPr lang="en-US" dirty="0"/>
              <a:t> 1910)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/>
              <a:buChar char="•"/>
            </a:pPr>
            <a:r>
              <a:rPr lang="en-US" sz="2400" dirty="0"/>
              <a:t>Curvilinear lines</a:t>
            </a:r>
          </a:p>
          <a:p>
            <a:pPr lvl="1">
              <a:buFont typeface="Arial"/>
              <a:buChar char="•"/>
            </a:pPr>
            <a:r>
              <a:rPr lang="en-US" sz="2400" dirty="0"/>
              <a:t>Asymmetrical</a:t>
            </a:r>
          </a:p>
          <a:p>
            <a:pPr lvl="1">
              <a:buFont typeface="Arial"/>
              <a:buChar char="•"/>
            </a:pPr>
            <a:r>
              <a:rPr lang="en-US" sz="2400" dirty="0"/>
              <a:t>Patterned after nature</a:t>
            </a:r>
          </a:p>
          <a:p>
            <a:pPr lvl="1">
              <a:buFont typeface="Arial"/>
              <a:buChar char="•"/>
            </a:pPr>
            <a:r>
              <a:rPr lang="en-US" sz="2400" dirty="0"/>
              <a:t>Moving, playful, swinging, </a:t>
            </a:r>
            <a:br>
              <a:rPr lang="en-US" sz="2400" dirty="0"/>
            </a:br>
            <a:r>
              <a:rPr lang="en-US" sz="2400" dirty="0"/>
              <a:t>cascading lines and forms</a:t>
            </a:r>
          </a:p>
          <a:p>
            <a:pPr lvl="1">
              <a:buFont typeface="Arial"/>
              <a:buChar char="•"/>
            </a:pPr>
            <a:r>
              <a:rPr lang="en-US" sz="2400" dirty="0"/>
              <a:t>Shapes of plants, flowers </a:t>
            </a:r>
            <a:br>
              <a:rPr lang="en-US" sz="2400" dirty="0"/>
            </a:br>
            <a:r>
              <a:rPr lang="en-US" sz="2400" dirty="0"/>
              <a:t>as well as the human form</a:t>
            </a:r>
          </a:p>
        </p:txBody>
      </p:sp>
      <p:pic>
        <p:nvPicPr>
          <p:cNvPr id="12" name="Picture 11" descr="Floral Design History 02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21" y="1744387"/>
            <a:ext cx="2688979" cy="3427564"/>
          </a:xfrm>
          <a:prstGeom prst="rect">
            <a:avLst/>
          </a:prstGeom>
          <a:solidFill>
            <a:srgbClr val="000000"/>
          </a:solidFill>
          <a:ln w="57150" cmpd="sng">
            <a:solidFill>
              <a:srgbClr val="000000"/>
            </a:solidFill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6" y="5433416"/>
            <a:ext cx="1289118" cy="117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5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20087" y="1833381"/>
            <a:ext cx="2965003" cy="4443054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7788" y="274638"/>
            <a:ext cx="8229600" cy="1143000"/>
          </a:xfrm>
        </p:spPr>
        <p:txBody>
          <a:bodyPr/>
          <a:lstStyle/>
          <a:p>
            <a:r>
              <a:rPr lang="en-US" dirty="0"/>
              <a:t>Art Nouveau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42" y="5284004"/>
            <a:ext cx="1289118" cy="117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2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Art Nouveau</a:t>
            </a:r>
          </a:p>
        </p:txBody>
      </p:sp>
      <p:pic>
        <p:nvPicPr>
          <p:cNvPr id="3" name="Picture 2" descr="Art-Nouvea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694" y="1840852"/>
            <a:ext cx="3332612" cy="4438023"/>
          </a:xfrm>
          <a:prstGeom prst="rect">
            <a:avLst/>
          </a:prstGeom>
          <a:solidFill>
            <a:srgbClr val="000000"/>
          </a:solidFill>
          <a:ln w="57150" cmpd="sng">
            <a:solidFill>
              <a:schemeClr val="tx1"/>
            </a:solidFill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73651"/>
            <a:ext cx="1289118" cy="117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1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Deco (1920 </a:t>
            </a:r>
            <a:r>
              <a:rPr lang="mr-IN" dirty="0"/>
              <a:t>–</a:t>
            </a:r>
            <a:r>
              <a:rPr lang="en-US" dirty="0"/>
              <a:t> 1940)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Strong streamlined geometric</a:t>
            </a:r>
            <a:br>
              <a:rPr lang="en-US" sz="2800" dirty="0"/>
            </a:br>
            <a:r>
              <a:rPr lang="en-US" sz="2800" dirty="0"/>
              <a:t>designs, forms and patterns</a:t>
            </a:r>
          </a:p>
          <a:p>
            <a:r>
              <a:rPr lang="en-US" sz="2800" dirty="0"/>
              <a:t>Includes zigzags, pyramids </a:t>
            </a:r>
            <a:br>
              <a:rPr lang="en-US" sz="2800" dirty="0"/>
            </a:br>
            <a:r>
              <a:rPr lang="en-US" sz="2800" dirty="0"/>
              <a:t>and sunburst motifs</a:t>
            </a:r>
          </a:p>
          <a:p>
            <a:r>
              <a:rPr lang="en-US" sz="2800" dirty="0"/>
              <a:t>Art Deco belongs to the</a:t>
            </a:r>
          </a:p>
          <a:p>
            <a:pPr marL="0" indent="0">
              <a:buNone/>
            </a:pPr>
            <a:r>
              <a:rPr lang="en-US" sz="2800" dirty="0"/>
              <a:t>    world of luxury and</a:t>
            </a:r>
          </a:p>
          <a:p>
            <a:pPr marL="0" indent="0">
              <a:buNone/>
            </a:pPr>
            <a:r>
              <a:rPr lang="en-US" sz="2800" dirty="0"/>
              <a:t>    decadence!</a:t>
            </a:r>
          </a:p>
        </p:txBody>
      </p:sp>
      <p:pic>
        <p:nvPicPr>
          <p:cNvPr id="7" name="Picture 6" descr="Screen Shot 2019-07-29 at 8.32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35" y="2379402"/>
            <a:ext cx="2566965" cy="3555043"/>
          </a:xfrm>
          <a:prstGeom prst="rect">
            <a:avLst/>
          </a:prstGeom>
          <a:ln w="57150" cmpd="sng">
            <a:solidFill>
              <a:srgbClr val="000000"/>
            </a:solidFill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55844"/>
            <a:ext cx="1289118" cy="117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76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t-De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704" y="1499560"/>
            <a:ext cx="3660592" cy="4888871"/>
          </a:xfrm>
          <a:prstGeom prst="rect">
            <a:avLst/>
          </a:prstGeom>
          <a:solidFill>
            <a:srgbClr val="000000"/>
          </a:solidFill>
          <a:ln w="57150" cmpd="sng">
            <a:solidFill>
              <a:srgbClr val="000000"/>
            </a:solidFill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Art Deco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63317"/>
            <a:ext cx="1289118" cy="117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2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3322</TotalTime>
  <Words>323</Words>
  <Application>Microsoft Macintosh PowerPoint</Application>
  <PresentationFormat>On-screen Show (4:3)</PresentationFormat>
  <Paragraphs>84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A Retrospective Exhibit  of Floral Design Since 1900 </vt:lpstr>
      <vt:lpstr>Objective</vt:lpstr>
      <vt:lpstr>Floral Design Time Line</vt:lpstr>
      <vt:lpstr>A Note About Design Styles</vt:lpstr>
      <vt:lpstr>Art Nouveau (1890 – 1910)</vt:lpstr>
      <vt:lpstr>Art Nouveau</vt:lpstr>
      <vt:lpstr>Art Nouveau</vt:lpstr>
      <vt:lpstr>Art Deco (1920 – 1940)</vt:lpstr>
      <vt:lpstr>Art Deco</vt:lpstr>
      <vt:lpstr>Art Deco</vt:lpstr>
      <vt:lpstr>Modern (1940’s &amp; 1950’s) </vt:lpstr>
      <vt:lpstr>Modern</vt:lpstr>
      <vt:lpstr>Modern</vt:lpstr>
      <vt:lpstr>Modern</vt:lpstr>
      <vt:lpstr>Geometric Design -- Traditional 1960’s &amp; 1970’s</vt:lpstr>
      <vt:lpstr>Geometric Forms</vt:lpstr>
      <vt:lpstr>Geometric Design - Traditional</vt:lpstr>
      <vt:lpstr>Geometric Design - Traditional</vt:lpstr>
      <vt:lpstr>Geometric Design – Modern 1980’s - 2000</vt:lpstr>
      <vt:lpstr>Geometric Design - Modern</vt:lpstr>
      <vt:lpstr>Geometric Design - Modern</vt:lpstr>
      <vt:lpstr>Contemporary – 2000 to Present</vt:lpstr>
      <vt:lpstr>Contemporary</vt:lpstr>
      <vt:lpstr>Contemporary</vt:lpstr>
      <vt:lpstr>Contemporary</vt:lpstr>
      <vt:lpstr>Show Classes</vt:lpstr>
      <vt:lpstr>Exhibitor Display Area</vt:lpstr>
    </vt:vector>
  </TitlesOfParts>
  <Company>Petch &amp; Associates Management Consultants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Stick ‘em Up</dc:title>
  <dc:creator>Linda Petch</dc:creator>
  <cp:lastModifiedBy>Linda Petch</cp:lastModifiedBy>
  <cp:revision>44</cp:revision>
  <cp:lastPrinted>2019-07-27T12:33:47Z</cp:lastPrinted>
  <dcterms:created xsi:type="dcterms:W3CDTF">2019-07-27T12:32:15Z</dcterms:created>
  <dcterms:modified xsi:type="dcterms:W3CDTF">2019-08-12T15:11:32Z</dcterms:modified>
</cp:coreProperties>
</file>